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0" r:id="rId4"/>
    <p:sldId id="271" r:id="rId5"/>
    <p:sldId id="288" r:id="rId6"/>
    <p:sldId id="274" r:id="rId7"/>
    <p:sldId id="275" r:id="rId8"/>
    <p:sldId id="276" r:id="rId9"/>
    <p:sldId id="284" r:id="rId10"/>
    <p:sldId id="282" r:id="rId11"/>
    <p:sldId id="277" r:id="rId12"/>
    <p:sldId id="278" r:id="rId13"/>
    <p:sldId id="287" r:id="rId14"/>
    <p:sldId id="280" r:id="rId15"/>
    <p:sldId id="279" r:id="rId16"/>
    <p:sldId id="286" r:id="rId17"/>
    <p:sldId id="285" r:id="rId1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FF99"/>
    <a:srgbClr val="FF9933"/>
    <a:srgbClr val="FF33CC"/>
    <a:srgbClr val="66FF66"/>
    <a:srgbClr val="3399FF"/>
    <a:srgbClr val="0099FF"/>
    <a:srgbClr val="FF66CC"/>
    <a:srgbClr val="00CC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99" d="100"/>
          <a:sy n="99" d="100"/>
        </p:scale>
        <p:origin x="55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71448870129674"/>
          <c:y val="9.909649456455066E-3"/>
          <c:w val="0.46309326763374825"/>
          <c:h val="0.7457834623690214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A-4357-B735-C57D83F9A0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5A-4357-B735-C57D83F9A0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5A-4357-B735-C57D83F9A0F1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5A-4357-B735-C57D83F9A0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0B-4630-A9C7-E36B7E1EB9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Tabelle1!$A$2:$A$6</c:f>
              <c:strCache>
                <c:ptCount val="5"/>
                <c:pt idx="0">
                  <c:v>Studium</c:v>
                </c:pt>
                <c:pt idx="1">
                  <c:v>BOS II</c:v>
                </c:pt>
                <c:pt idx="2">
                  <c:v>Ausbildung</c:v>
                </c:pt>
                <c:pt idx="3">
                  <c:v>sonstiges</c:v>
                </c:pt>
                <c:pt idx="4">
                  <c:v>Duales Studium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0.25</c:v>
                </c:pt>
                <c:pt idx="1">
                  <c:v>0.15</c:v>
                </c:pt>
                <c:pt idx="2">
                  <c:v>0.35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8-4553-BFA3-233FC61C4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49070-08DA-43FF-B625-666B83A0B881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CF103-8A91-4D7D-8AC5-8DD85DE2E5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04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F103-8A91-4D7D-8AC5-8DD85DE2E5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Programmiersprache: Visual Basic,</a:t>
            </a:r>
            <a:r>
              <a:rPr lang="de-DE" baseline="0" dirty="0"/>
              <a:t> </a:t>
            </a:r>
            <a:r>
              <a:rPr lang="de-DE" dirty="0"/>
              <a:t>Programmieroberfläche mit grafischer Hinterlegung</a:t>
            </a:r>
          </a:p>
          <a:p>
            <a:r>
              <a:rPr lang="de-DE" dirty="0"/>
              <a:t>Hier: Eintrittspreis-Rechner für Schwimmbäder, Badegast holt sich über eine Touchscreen seine Eintrittskarte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CF103-8A91-4D7D-8AC5-8DD85DE2E5A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15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Simulation eines Computernetzwerkes mit der Simulationssoftware </a:t>
            </a:r>
            <a:r>
              <a:rPr lang="de-DE" dirty="0" err="1"/>
              <a:t>Filius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CF103-8A91-4D7D-8AC5-8DD85DE2E5A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39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Arbeiten mit dem </a:t>
            </a:r>
            <a:r>
              <a:rPr lang="de-DE" dirty="0" err="1"/>
              <a:t>Raspberry</a:t>
            </a:r>
            <a:r>
              <a:rPr lang="de-DE" dirty="0"/>
              <a:t> Pi (Mini-Computer).</a:t>
            </a:r>
            <a:r>
              <a:rPr lang="de-DE" baseline="0" dirty="0"/>
              <a:t> Einrichten einer Ampelsteuerung.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CF103-8A91-4D7D-8AC5-8DD85DE2E5A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62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 Unternehmen</a:t>
            </a:r>
            <a:r>
              <a:rPr lang="de-DE" baseline="0" dirty="0"/>
              <a:t> hat </a:t>
            </a:r>
            <a:r>
              <a:rPr lang="de-DE" dirty="0"/>
              <a:t>einen Sachmangel (z. B. fehlerhaftes Produkt)</a:t>
            </a:r>
            <a:r>
              <a:rPr lang="de-DE" baseline="0" dirty="0"/>
              <a:t> zu bearbeiten. Wie kann das Produkt kostengünstig ausgetauscht werden.</a:t>
            </a:r>
          </a:p>
          <a:p>
            <a:r>
              <a:rPr lang="de-DE" baseline="0" dirty="0"/>
              <a:t>Mit Hilfe der BWL Kenntnisse werden Geschäftsprozesse modelliert bzw. optimiert. Anschließend wird daraus ein Programmcode erstellt.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CF103-8A91-4D7D-8AC5-8DD85DE2E5A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6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26F8-FB43-428F-9708-5C8877EB0F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FC4-F82F-443C-9807-C3F8671E12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63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26F8-FB43-428F-9708-5C8877EB0F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FC4-F82F-443C-9807-C3F8671E12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01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26F8-FB43-428F-9708-5C8877EB0F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FC4-F82F-443C-9807-C3F8671E12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23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26F8-FB43-428F-9708-5C8877EB0F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FC4-F82F-443C-9807-C3F8671E12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97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26F8-FB43-428F-9708-5C8877EB0F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FC4-F82F-443C-9807-C3F8671E12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6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26F8-FB43-428F-9708-5C8877EB0F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FC4-F82F-443C-9807-C3F8671E12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71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26F8-FB43-428F-9708-5C8877EB0F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FC4-F82F-443C-9807-C3F8671E12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3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26F8-FB43-428F-9708-5C8877EB0F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FC4-F82F-443C-9807-C3F8671E12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74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26F8-FB43-428F-9708-5C8877EB0F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FC4-F82F-443C-9807-C3F8671E12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91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26F8-FB43-428F-9708-5C8877EB0F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FC4-F82F-443C-9807-C3F8671E12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59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26F8-FB43-428F-9708-5C8877EB0F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FC4-F82F-443C-9807-C3F8671E12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8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626F8-FB43-428F-9708-5C8877EB0F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F9FC4-F82F-443C-9807-C3F8671E12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97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1202013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Was soll ich nach der Schule machen?</a:t>
            </a:r>
          </a:p>
        </p:txBody>
      </p:sp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10196"/>
            <a:ext cx="313184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8367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0" name="Picture 6" descr="https://www.planet-schule.de/fileadmin/dam_media/wdr/demokratie/img/didaktik_schule_einstie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0" y="2491021"/>
            <a:ext cx="2284364" cy="1469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bundesregierung.de/Content/DE/Infodienst/2012/11/2012-11-05-duale-ausbildung/ausbildung_zum_fluggeraetmechaniker.jpg?__blob=poster&amp;v=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9"/>
          <a:stretch/>
        </p:blipFill>
        <p:spPr bwMode="auto">
          <a:xfrm>
            <a:off x="5549805" y="2478613"/>
            <a:ext cx="2299538" cy="1469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58201" y="407244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Oberstufe Gymnasium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549805" y="4072447"/>
            <a:ext cx="24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Duale Ausbildung</a:t>
            </a:r>
          </a:p>
        </p:txBody>
      </p:sp>
      <p:sp>
        <p:nvSpPr>
          <p:cNvPr id="13" name="Rechteck 12"/>
          <p:cNvSpPr/>
          <p:nvPr/>
        </p:nvSpPr>
        <p:spPr>
          <a:xfrm>
            <a:off x="2915816" y="4941168"/>
            <a:ext cx="2289225" cy="1436959"/>
          </a:xfrm>
          <a:prstGeom prst="rect">
            <a:avLst/>
          </a:prstGeom>
          <a:gradFill>
            <a:gsLst>
              <a:gs pos="0">
                <a:srgbClr val="FF9933"/>
              </a:gs>
              <a:gs pos="100000">
                <a:srgbClr val="FF33CC"/>
              </a:gs>
              <a:gs pos="98000">
                <a:srgbClr val="FF33C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Fachoberschule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t="10243" r="3745" b="5283"/>
          <a:stretch/>
        </p:blipFill>
        <p:spPr>
          <a:xfrm>
            <a:off x="2905725" y="1844824"/>
            <a:ext cx="2299316" cy="24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100000">
              <a:schemeClr val="bg1"/>
            </a:gs>
            <a:gs pos="3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99125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Unterricht in der Schule</a:t>
            </a:r>
          </a:p>
        </p:txBody>
      </p:sp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10196"/>
            <a:ext cx="313184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9118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395536" y="1628800"/>
            <a:ext cx="2160240" cy="936104"/>
          </a:xfrm>
          <a:prstGeom prst="ellipse">
            <a:avLst/>
          </a:prstGeom>
          <a:gradFill flip="none" rotWithShape="1">
            <a:gsLst>
              <a:gs pos="27000">
                <a:srgbClr val="00FF00"/>
              </a:gs>
              <a:gs pos="59000">
                <a:srgbClr val="FFFF00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</a:p>
        </p:txBody>
      </p:sp>
      <p:sp>
        <p:nvSpPr>
          <p:cNvPr id="16" name="Ellipse 15"/>
          <p:cNvSpPr/>
          <p:nvPr/>
        </p:nvSpPr>
        <p:spPr>
          <a:xfrm>
            <a:off x="2540203" y="2047288"/>
            <a:ext cx="2160240" cy="936104"/>
          </a:xfrm>
          <a:prstGeom prst="ellipse">
            <a:avLst/>
          </a:prstGeom>
          <a:gradFill flip="none" rotWithShape="1">
            <a:gsLst>
              <a:gs pos="27000">
                <a:srgbClr val="00FF00"/>
              </a:gs>
              <a:gs pos="59000">
                <a:srgbClr val="FFFF00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Englisch</a:t>
            </a:r>
          </a:p>
        </p:txBody>
      </p:sp>
      <p:sp>
        <p:nvSpPr>
          <p:cNvPr id="17" name="Ellipse 16"/>
          <p:cNvSpPr/>
          <p:nvPr/>
        </p:nvSpPr>
        <p:spPr>
          <a:xfrm>
            <a:off x="4581325" y="1328378"/>
            <a:ext cx="2160240" cy="936104"/>
          </a:xfrm>
          <a:prstGeom prst="ellipse">
            <a:avLst/>
          </a:prstGeom>
          <a:gradFill flip="none" rotWithShape="1">
            <a:gsLst>
              <a:gs pos="27000">
                <a:srgbClr val="00FF00"/>
              </a:gs>
              <a:gs pos="59000">
                <a:srgbClr val="FFFF00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Mathematik</a:t>
            </a:r>
          </a:p>
        </p:txBody>
      </p:sp>
      <p:sp>
        <p:nvSpPr>
          <p:cNvPr id="20" name="Ellipse 19"/>
          <p:cNvSpPr/>
          <p:nvPr/>
        </p:nvSpPr>
        <p:spPr>
          <a:xfrm>
            <a:off x="5998168" y="2327029"/>
            <a:ext cx="2160240" cy="936104"/>
          </a:xfrm>
          <a:prstGeom prst="ellipse">
            <a:avLst/>
          </a:prstGeom>
          <a:gradFill flip="none" rotWithShape="1">
            <a:gsLst>
              <a:gs pos="27000">
                <a:srgbClr val="00FF00"/>
              </a:gs>
              <a:gs pos="59000">
                <a:srgbClr val="FFFF00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Technische-/Wirtschafts-informatik</a:t>
            </a:r>
          </a:p>
        </p:txBody>
      </p:sp>
      <p:sp>
        <p:nvSpPr>
          <p:cNvPr id="21" name="Ellipse 20"/>
          <p:cNvSpPr/>
          <p:nvPr/>
        </p:nvSpPr>
        <p:spPr>
          <a:xfrm>
            <a:off x="163067" y="4946594"/>
            <a:ext cx="2160240" cy="936104"/>
          </a:xfrm>
          <a:prstGeom prst="ellipse">
            <a:avLst/>
          </a:prstGeom>
          <a:gradFill flip="none" rotWithShape="1">
            <a:gsLst>
              <a:gs pos="58000">
                <a:srgbClr val="FF9966"/>
              </a:gs>
              <a:gs pos="27000">
                <a:srgbClr val="00FF00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Französisch (zusätzlich/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freiwillig)</a:t>
            </a:r>
          </a:p>
        </p:txBody>
      </p:sp>
      <p:sp>
        <p:nvSpPr>
          <p:cNvPr id="22" name="Ellipse 21"/>
          <p:cNvSpPr/>
          <p:nvPr/>
        </p:nvSpPr>
        <p:spPr>
          <a:xfrm>
            <a:off x="3195625" y="5120445"/>
            <a:ext cx="2160240" cy="936104"/>
          </a:xfrm>
          <a:prstGeom prst="ellipse">
            <a:avLst/>
          </a:prstGeom>
          <a:gradFill flip="none" rotWithShape="1">
            <a:gsLst>
              <a:gs pos="58000">
                <a:srgbClr val="FF9966"/>
              </a:gs>
              <a:gs pos="27000">
                <a:srgbClr val="00CCFF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</a:p>
        </p:txBody>
      </p:sp>
      <p:sp>
        <p:nvSpPr>
          <p:cNvPr id="23" name="Ellipse 22"/>
          <p:cNvSpPr/>
          <p:nvPr/>
        </p:nvSpPr>
        <p:spPr>
          <a:xfrm>
            <a:off x="5998168" y="4327966"/>
            <a:ext cx="2160240" cy="936104"/>
          </a:xfrm>
          <a:prstGeom prst="ellipse">
            <a:avLst/>
          </a:prstGeom>
          <a:gradFill flip="none" rotWithShape="1">
            <a:gsLst>
              <a:gs pos="58000">
                <a:srgbClr val="FF9966"/>
              </a:gs>
              <a:gs pos="27000">
                <a:srgbClr val="00CCFF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/ Ethik</a:t>
            </a:r>
          </a:p>
        </p:txBody>
      </p:sp>
      <p:sp>
        <p:nvSpPr>
          <p:cNvPr id="25" name="Ellipse 24"/>
          <p:cNvSpPr/>
          <p:nvPr/>
        </p:nvSpPr>
        <p:spPr>
          <a:xfrm>
            <a:off x="2179145" y="3839363"/>
            <a:ext cx="2160240" cy="936104"/>
          </a:xfrm>
          <a:prstGeom prst="ellipse">
            <a:avLst/>
          </a:prstGeom>
          <a:gradFill flip="none" rotWithShape="1">
            <a:gsLst>
              <a:gs pos="58000">
                <a:srgbClr val="FF9966"/>
              </a:gs>
              <a:gs pos="27000">
                <a:srgbClr val="00FF00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Physik</a:t>
            </a:r>
          </a:p>
        </p:txBody>
      </p:sp>
      <p:sp>
        <p:nvSpPr>
          <p:cNvPr id="26" name="Ellipse 25"/>
          <p:cNvSpPr/>
          <p:nvPr/>
        </p:nvSpPr>
        <p:spPr>
          <a:xfrm>
            <a:off x="163067" y="3154519"/>
            <a:ext cx="2160240" cy="936104"/>
          </a:xfrm>
          <a:prstGeom prst="ellipse">
            <a:avLst/>
          </a:prstGeom>
          <a:gradFill flip="none" rotWithShape="1">
            <a:gsLst>
              <a:gs pos="58000">
                <a:srgbClr val="FF9966"/>
              </a:gs>
              <a:gs pos="27000">
                <a:srgbClr val="00FF00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Sozialkunde</a:t>
            </a:r>
          </a:p>
        </p:txBody>
      </p:sp>
      <p:sp>
        <p:nvSpPr>
          <p:cNvPr id="6" name="Ellipse 5"/>
          <p:cNvSpPr/>
          <p:nvPr/>
        </p:nvSpPr>
        <p:spPr>
          <a:xfrm>
            <a:off x="6307010" y="5588497"/>
            <a:ext cx="441373" cy="216024"/>
          </a:xfrm>
          <a:prstGeom prst="ellipse">
            <a:avLst/>
          </a:prstGeom>
          <a:solidFill>
            <a:srgbClr val="00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6310627" y="5895216"/>
            <a:ext cx="441373" cy="216024"/>
          </a:xfrm>
          <a:prstGeom prst="ellipse">
            <a:avLst/>
          </a:prstGeom>
          <a:solidFill>
            <a:srgbClr val="00CC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6307010" y="6210789"/>
            <a:ext cx="441373" cy="216024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6307010" y="6540523"/>
            <a:ext cx="441373" cy="216024"/>
          </a:xfrm>
          <a:prstGeom prst="ellipse">
            <a:avLst/>
          </a:prstGeom>
          <a:solidFill>
            <a:srgbClr val="FF99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797468" y="5588497"/>
            <a:ext cx="1446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11. und 12. Klasse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823481" y="5858733"/>
            <a:ext cx="1446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nur 12. Klasse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823481" y="6176893"/>
            <a:ext cx="1446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Hauptfach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834629" y="6510035"/>
            <a:ext cx="1446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Nebenfach</a:t>
            </a:r>
          </a:p>
        </p:txBody>
      </p:sp>
      <p:sp>
        <p:nvSpPr>
          <p:cNvPr id="29" name="Ellipse 28"/>
          <p:cNvSpPr/>
          <p:nvPr/>
        </p:nvSpPr>
        <p:spPr>
          <a:xfrm>
            <a:off x="4384194" y="3255685"/>
            <a:ext cx="2160240" cy="936104"/>
          </a:xfrm>
          <a:prstGeom prst="ellipse">
            <a:avLst/>
          </a:prstGeom>
          <a:gradFill flip="none" rotWithShape="1">
            <a:gsLst>
              <a:gs pos="58000">
                <a:srgbClr val="FF9966"/>
              </a:gs>
              <a:gs pos="27000">
                <a:srgbClr val="00FF00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Betriebs-wirtschafts-lehre</a:t>
            </a:r>
          </a:p>
        </p:txBody>
      </p:sp>
    </p:spTree>
    <p:extLst>
      <p:ext uri="{BB962C8B-B14F-4D97-AF65-F5344CB8AC3E}">
        <p14:creationId xmlns:p14="http://schemas.microsoft.com/office/powerpoint/2010/main" val="23137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34000">
              <a:schemeClr val="bg1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9807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Was fange ich mit der Fachhochschulreife an?</a:t>
            </a:r>
          </a:p>
        </p:txBody>
      </p:sp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10196"/>
            <a:ext cx="313184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9118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1844824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Studium an einer Fachhochschule                   (in </a:t>
            </a:r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jeder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Fachrichtung)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Erwerb der fachgebundenen / allgemeinen Hochschulreife auf der BOS II (1 Jahr zusätzlich)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Bedingung: Französisch in der 7-10 oder in der Klasse 11/12 der FOS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Ausbildung im dualen System</a:t>
            </a: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1484608476"/>
              </p:ext>
            </p:extLst>
          </p:nvPr>
        </p:nvGraphicFramePr>
        <p:xfrm>
          <a:off x="4173052" y="4005064"/>
          <a:ext cx="4200128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211960" y="5589240"/>
            <a:ext cx="2520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Abschlussjahrgang 2021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292080" y="3212008"/>
            <a:ext cx="2664296" cy="665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Was </a:t>
            </a:r>
            <a:r>
              <a:rPr lang="en-US" dirty="0" err="1"/>
              <a:t>machen</a:t>
            </a:r>
            <a:r>
              <a:rPr lang="en-US" dirty="0"/>
              <a:t> </a:t>
            </a:r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Schüler</a:t>
            </a:r>
            <a:r>
              <a:rPr lang="en-US" dirty="0"/>
              <a:t>/</a:t>
            </a:r>
            <a:r>
              <a:rPr lang="en-US" dirty="0" err="1"/>
              <a:t>innen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314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100000">
              <a:schemeClr val="bg1"/>
            </a:gs>
            <a:gs pos="3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144587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Was erwartet euch bei uns, der FOS an der 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Friedrich-Schiller-Realschule 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10196"/>
            <a:ext cx="313184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9118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9552" y="2610778"/>
            <a:ext cx="385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kleine Klassen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sehr gute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IT-Ausstattung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 eigenes Tablet für jeden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Verbindung von Theorie und Praxis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dreitägige Integrationsfahrt in der 11. Klasse (Teamtraining)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Kontakt zu Unternehmen und zu Hochschulen in der Region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Erwerb der allgemeinen Fachhochschulreife in 2 Jahren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r="6364" b="4242"/>
          <a:stretch/>
        </p:blipFill>
        <p:spPr>
          <a:xfrm>
            <a:off x="4399649" y="2780928"/>
            <a:ext cx="3779552" cy="36265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1576" y="980727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Kontakt zu Unternehmen und zu Hochschulen in der Region</a:t>
            </a:r>
          </a:p>
        </p:txBody>
      </p:sp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10196"/>
            <a:ext cx="313184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9118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5" y="4115035"/>
            <a:ext cx="3891479" cy="2533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9687"/>
            <a:ext cx="4007274" cy="2664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494831" y="408952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Bloomberg, Frankfurt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21366" y="4049687"/>
            <a:ext cx="164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 Bundesbank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53" y="1293821"/>
            <a:ext cx="2885443" cy="2664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feld 12"/>
          <p:cNvSpPr txBox="1"/>
          <p:nvPr/>
        </p:nvSpPr>
        <p:spPr>
          <a:xfrm>
            <a:off x="6068807" y="1280356"/>
            <a:ext cx="13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Hochschule Worms</a:t>
            </a:r>
          </a:p>
        </p:txBody>
      </p:sp>
      <p:pic>
        <p:nvPicPr>
          <p:cNvPr id="12" name="Grafik 11" descr="C:\Users\Shorty\Downloads\20180918_11470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30358" r="1157" b="3967"/>
          <a:stretch/>
        </p:blipFill>
        <p:spPr bwMode="auto">
          <a:xfrm rot="10800000">
            <a:off x="755576" y="1924074"/>
            <a:ext cx="4499967" cy="19952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355975" y="2264049"/>
            <a:ext cx="140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KSB,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Frankenthal</a:t>
            </a:r>
          </a:p>
        </p:txBody>
      </p:sp>
    </p:spTree>
    <p:extLst>
      <p:ext uri="{BB962C8B-B14F-4D97-AF65-F5344CB8AC3E}">
        <p14:creationId xmlns:p14="http://schemas.microsoft.com/office/powerpoint/2010/main" val="29048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100000">
              <a:schemeClr val="bg1"/>
            </a:gs>
            <a:gs pos="3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9355" y="1340768"/>
            <a:ext cx="7704856" cy="4008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muss ich „mitbringen“?</a:t>
            </a: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Qualifizierter Sekundarabschluss I mit Notenschnitt von mind. 3,0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Keine Note unter ausreichend in Deutsch, Mathe und Englisch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mathematisch-technisches Verständnis oder</a:t>
            </a:r>
            <a:endParaRPr lang="de-DE" sz="1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Verständnis für wirtschaftliche Zusammenhänge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Interesse und Freude am praktischen Arbeiten</a:t>
            </a:r>
          </a:p>
        </p:txBody>
      </p:sp>
      <p:pic>
        <p:nvPicPr>
          <p:cNvPr id="6" name="Grafik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10196"/>
            <a:ext cx="313184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0"/>
            <a:ext cx="6156176" cy="9118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C:\Users\Shorty\Downloads\20180928_11484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b="4377"/>
          <a:stretch/>
        </p:blipFill>
        <p:spPr bwMode="auto">
          <a:xfrm rot="10800000">
            <a:off x="4499992" y="3861048"/>
            <a:ext cx="3629025" cy="2705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55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99125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Entscheide dich für die…</a:t>
            </a:r>
          </a:p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Fachoberschule der Friedrich-Schiller-Realschule 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 Frankenthal</a:t>
            </a:r>
          </a:p>
        </p:txBody>
      </p:sp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10196"/>
            <a:ext cx="313184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8367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, darstellend, Person, Gruppe enthält.&#10;&#10;Automatisch generierte Beschreibu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6117"/>
            <a:ext cx="5184576" cy="38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50785" y="980728"/>
            <a:ext cx="7677599" cy="6001643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Anmeldung für die FOS</a:t>
            </a:r>
          </a:p>
          <a:p>
            <a:pPr algn="ctr"/>
            <a:r>
              <a:rPr lang="de-D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vom 01. Februar bis </a:t>
            </a:r>
            <a:r>
              <a:rPr lang="de-DE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28. Februar</a:t>
            </a:r>
            <a:r>
              <a:rPr lang="de-DE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im Sekretariat der </a:t>
            </a:r>
          </a:p>
          <a:p>
            <a:pPr algn="ctr"/>
            <a:r>
              <a:rPr lang="de-D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Friedrich-Schiller-Realschule plus/FOS Frankenthal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Mo-Fr von 7.30 bis 14.00 Uhr</a:t>
            </a:r>
          </a:p>
          <a:p>
            <a:pPr algn="ctr"/>
            <a:r>
              <a:rPr lang="de-DE" dirty="0"/>
              <a:t>(Achtung: vom </a:t>
            </a:r>
            <a:r>
              <a:rPr lang="de-DE" dirty="0" smtClean="0"/>
              <a:t>20.02</a:t>
            </a:r>
            <a:r>
              <a:rPr lang="de-DE" dirty="0"/>
              <a:t>. bis </a:t>
            </a:r>
            <a:r>
              <a:rPr lang="de-DE" dirty="0" smtClean="0"/>
              <a:t>22</a:t>
            </a:r>
            <a:r>
              <a:rPr lang="de-DE" dirty="0" smtClean="0"/>
              <a:t>.02. </a:t>
            </a:r>
            <a:r>
              <a:rPr lang="de-DE" dirty="0"/>
              <a:t>bleibt das Sekretariat geschlossen)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 der Anmeldung musst du folgendes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Originalzeugnis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mitbringen:</a:t>
            </a:r>
          </a:p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Halbjahreszeugnis 10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 oder wenn bereits vorhanden Jahreszeugnis 10 bzw. Abschlusszeugnis )</a:t>
            </a: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außerdem die Geburtsurkunde</a:t>
            </a: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einen Nachweis über Masern-Schutzimpfung</a:t>
            </a:r>
          </a:p>
          <a:p>
            <a:pPr algn="ctr"/>
            <a:r>
              <a:rPr lang="de-DE" dirty="0"/>
              <a:t>(Nachweis des Praktikumsplatzes bis Ende Mai)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Anmeldeformulare im Sekretariat oder als Download auf unserer Homepage!</a:t>
            </a:r>
          </a:p>
          <a:p>
            <a:pPr algn="ctr"/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www.schiller-rs.de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10196"/>
            <a:ext cx="313184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8367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4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1340768"/>
            <a:ext cx="7787208" cy="4525963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Infoveranstaltung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FOS Technik/Technische Informatik mit Profil Wirtschaftsinformatik</a:t>
            </a:r>
          </a:p>
          <a:p>
            <a:pPr marL="0" indent="0" algn="ctr">
              <a:buNone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für das Schuljahr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2023/24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an der</a:t>
            </a:r>
          </a:p>
          <a:p>
            <a:pPr marL="0" indent="0" algn="ctr">
              <a:buNone/>
            </a:pP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Friedrich-Schiller-Realschule plus/FOS Frankenthal</a:t>
            </a:r>
          </a:p>
          <a:p>
            <a:pPr marL="0" indent="0" algn="ctr">
              <a:buNone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Siehe https://schiller-rs.de/fos/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84168" y="10196"/>
            <a:ext cx="305983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6156176" cy="8367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1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1202013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Friedrich-Schiller-Realschule 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Frankenthal </a:t>
            </a:r>
          </a:p>
        </p:txBody>
      </p:sp>
      <p:sp>
        <p:nvSpPr>
          <p:cNvPr id="7" name="Rechteck 6"/>
          <p:cNvSpPr/>
          <p:nvPr/>
        </p:nvSpPr>
        <p:spPr>
          <a:xfrm>
            <a:off x="2627784" y="4792279"/>
            <a:ext cx="2088232" cy="1800200"/>
          </a:xfrm>
          <a:prstGeom prst="rect">
            <a:avLst/>
          </a:prstGeom>
          <a:gradFill>
            <a:gsLst>
              <a:gs pos="67000">
                <a:srgbClr val="FF9933"/>
              </a:gs>
              <a:gs pos="100000">
                <a:srgbClr val="99FF99"/>
              </a:gs>
              <a:gs pos="0">
                <a:srgbClr val="FF33C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Fachoberschule Fachrichtung Technische Informatik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mit Profil Wirtschafts-informatik </a:t>
            </a:r>
          </a:p>
        </p:txBody>
      </p:sp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10196"/>
            <a:ext cx="313184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9118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646834" cy="1975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vs-fridolfing.de/uploads/pics/Praktikum2010-M10_-__24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44" y="2195415"/>
            <a:ext cx="2682552" cy="19845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ch oben gebogener Pfeil 9"/>
          <p:cNvSpPr/>
          <p:nvPr/>
        </p:nvSpPr>
        <p:spPr>
          <a:xfrm rot="5400000">
            <a:off x="745209" y="4509120"/>
            <a:ext cx="1224136" cy="1512168"/>
          </a:xfrm>
          <a:prstGeom prst="bentUpArrow">
            <a:avLst>
              <a:gd name="adj1" fmla="val 25000"/>
              <a:gd name="adj2" fmla="val 25000"/>
              <a:gd name="adj3" fmla="val 23868"/>
            </a:avLst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95" y="4606052"/>
            <a:ext cx="1700329" cy="1553723"/>
          </a:xfrm>
          <a:prstGeom prst="rect">
            <a:avLst/>
          </a:prstGeom>
        </p:spPr>
      </p:pic>
      <p:sp>
        <p:nvSpPr>
          <p:cNvPr id="11" name="Nach oben gebogener Pfeil 10"/>
          <p:cNvSpPr/>
          <p:nvPr/>
        </p:nvSpPr>
        <p:spPr>
          <a:xfrm rot="5400000">
            <a:off x="562118" y="4678650"/>
            <a:ext cx="1224136" cy="1512168"/>
          </a:xfrm>
          <a:prstGeom prst="bentUpArrow">
            <a:avLst>
              <a:gd name="adj1" fmla="val 25000"/>
              <a:gd name="adj2" fmla="val 25000"/>
              <a:gd name="adj3" fmla="val 23868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7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120201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Organisation der Fachoberschule</a:t>
            </a:r>
          </a:p>
        </p:txBody>
      </p:sp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10196"/>
            <a:ext cx="313184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9118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051720" y="2253891"/>
            <a:ext cx="2664296" cy="108012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 Tage Unterricht</a:t>
            </a:r>
          </a:p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395537" y="2989468"/>
            <a:ext cx="1440160" cy="344543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11. Klasse</a:t>
            </a:r>
          </a:p>
        </p:txBody>
      </p:sp>
      <p:sp>
        <p:nvSpPr>
          <p:cNvPr id="13" name="Rechteck 12"/>
          <p:cNvSpPr/>
          <p:nvPr/>
        </p:nvSpPr>
        <p:spPr>
          <a:xfrm>
            <a:off x="395536" y="4421251"/>
            <a:ext cx="1440161" cy="344543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12. Klasse</a:t>
            </a:r>
          </a:p>
        </p:txBody>
      </p:sp>
      <p:sp>
        <p:nvSpPr>
          <p:cNvPr id="14" name="Rechteck 13"/>
          <p:cNvSpPr/>
          <p:nvPr/>
        </p:nvSpPr>
        <p:spPr>
          <a:xfrm>
            <a:off x="2051720" y="3732529"/>
            <a:ext cx="5607884" cy="1057138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 Tage Unterricht</a:t>
            </a:r>
          </a:p>
          <a:p>
            <a:pPr algn="ctr"/>
            <a:r>
              <a:rPr lang="de-DE" dirty="0"/>
              <a:t>11 Stunden Informatikunterricht in der Woche</a:t>
            </a:r>
          </a:p>
        </p:txBody>
      </p:sp>
      <p:sp>
        <p:nvSpPr>
          <p:cNvPr id="10" name="Rechteck 9"/>
          <p:cNvSpPr/>
          <p:nvPr/>
        </p:nvSpPr>
        <p:spPr>
          <a:xfrm>
            <a:off x="4987636" y="2253891"/>
            <a:ext cx="2664296" cy="108012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 Tage Praktikum </a:t>
            </a:r>
          </a:p>
          <a:p>
            <a:pPr algn="ctr"/>
            <a:r>
              <a:rPr lang="de-DE" dirty="0"/>
              <a:t>- ganzjährig -</a:t>
            </a:r>
          </a:p>
        </p:txBody>
      </p:sp>
      <p:sp>
        <p:nvSpPr>
          <p:cNvPr id="15" name="Rechteck 14"/>
          <p:cNvSpPr/>
          <p:nvPr/>
        </p:nvSpPr>
        <p:spPr>
          <a:xfrm>
            <a:off x="2051720" y="5157192"/>
            <a:ext cx="5607884" cy="1057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Abschluss: Allgemeine Fachhochschulreife</a:t>
            </a:r>
          </a:p>
        </p:txBody>
      </p:sp>
    </p:spTree>
    <p:extLst>
      <p:ext uri="{BB962C8B-B14F-4D97-AF65-F5344CB8AC3E}">
        <p14:creationId xmlns:p14="http://schemas.microsoft.com/office/powerpoint/2010/main" val="107225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CC"/>
            </a:gs>
            <a:gs pos="34000">
              <a:schemeClr val="bg1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79512" y="1452914"/>
            <a:ext cx="6736704" cy="3354765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findet an 3 aufeinander folgenden Tagen statt (Mi-Fr)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Während des ganzen Schuljahres 11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Schüler/in sucht selbstständig einen geeigneten Betrieb in der Region </a:t>
            </a:r>
            <a:r>
              <a:rPr lang="de-DE" alt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(ca. 50 km)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Schule hat Liste mit Praktikumsbetrieben, die schon Praktikumsstellen angeboten haben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Anspruch auf 18 Urlaubstage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findet auch während der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  Ferien statt!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 der Regel unentgeltlich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ggf. Fahrtkostenerstattung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(Schulträger / Stadt FT)</a:t>
            </a:r>
            <a:r>
              <a:rPr lang="de-DE" alt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de-DE" altLang="de-DE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5536" y="99125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Das Praktikum in der 11.Klasse</a:t>
            </a:r>
          </a:p>
        </p:txBody>
      </p:sp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0"/>
            <a:ext cx="3131840" cy="91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9118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4526550"/>
            <a:ext cx="4550459" cy="2062103"/>
          </a:xfrm>
          <a:prstGeom prst="rect">
            <a:avLst/>
          </a:prstGeom>
          <a:solidFill>
            <a:srgbClr val="99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bg2"/>
                </a:solidFill>
                <a:latin typeface="Arial" charset="0"/>
              </a:rPr>
              <a:t>           </a:t>
            </a:r>
            <a:r>
              <a:rPr lang="de-DE" altLang="de-DE" sz="1600" dirty="0">
                <a:latin typeface="Arial" charset="0"/>
              </a:rPr>
              <a:t>Praktikumsplätze in kaufmännischen Betrieben und Verwaltungen: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latin typeface="Arial" charset="0"/>
              </a:rPr>
              <a:t>        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600" dirty="0">
                <a:latin typeface="Arial" charset="0"/>
              </a:rPr>
              <a:t>Arbeitsplanung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600" dirty="0">
                <a:latin typeface="Arial" charset="0"/>
              </a:rPr>
              <a:t>Einkauf / Verkauf / Marketing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600" dirty="0">
                <a:latin typeface="Arial" charset="0"/>
              </a:rPr>
              <a:t>Finanzen / Controlling / Buchhaltung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600" dirty="0">
                <a:latin typeface="Arial" charset="0"/>
              </a:rPr>
              <a:t>Fertigungsplanung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600" dirty="0">
                <a:latin typeface="Arial" charset="0"/>
              </a:rPr>
              <a:t>… im Handwerk und der Industrie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599502" y="3088119"/>
            <a:ext cx="4180420" cy="3293209"/>
          </a:xfrm>
          <a:prstGeom prst="rect">
            <a:avLst/>
          </a:prstGeom>
          <a:solidFill>
            <a:srgbClr val="FF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chemeClr val="bg2"/>
                </a:solidFill>
                <a:latin typeface="Arial" charset="0"/>
              </a:rPr>
              <a:t>        </a:t>
            </a:r>
            <a:r>
              <a:rPr lang="de-DE" altLang="de-DE" sz="1600" dirty="0">
                <a:latin typeface="Arial" charset="0"/>
              </a:rPr>
              <a:t>Praktikumsplätze in Betrieben und Verwaltungen im Bereich der Informations- und Elektrotechnik mit den Bereichen: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latin typeface="Arial" charset="0"/>
              </a:rPr>
              <a:t>        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600" dirty="0">
                <a:latin typeface="Arial" charset="0"/>
              </a:rPr>
              <a:t>Arbeitsplanung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600" dirty="0">
                <a:latin typeface="Arial" charset="0"/>
              </a:rPr>
              <a:t>Programmierung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600" dirty="0">
                <a:latin typeface="Arial" charset="0"/>
              </a:rPr>
              <a:t>Betrieb und Administration von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latin typeface="Arial" charset="0"/>
              </a:rPr>
              <a:t>	Netzwerken (z. B. in Kliniken)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600" dirty="0">
                <a:latin typeface="Arial" charset="0"/>
              </a:rPr>
              <a:t>Prozessautomatisierung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600" dirty="0">
                <a:latin typeface="Arial" charset="0"/>
              </a:rPr>
              <a:t>Montage und Wartung von Hardwarekomponenten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600" dirty="0">
                <a:latin typeface="Arial" charset="0"/>
              </a:rPr>
              <a:t>… im Handwerk und der Industrie</a:t>
            </a:r>
          </a:p>
        </p:txBody>
      </p:sp>
    </p:spTree>
    <p:extLst>
      <p:ext uri="{BB962C8B-B14F-4D97-AF65-F5344CB8AC3E}">
        <p14:creationId xmlns:p14="http://schemas.microsoft.com/office/powerpoint/2010/main" val="39072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100000">
              <a:schemeClr val="bg2"/>
            </a:gs>
            <a:gs pos="83000">
              <a:schemeClr val="bg1"/>
            </a:gs>
            <a:gs pos="4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9534" y="1147659"/>
            <a:ext cx="69127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Technische Informatik mit Profil Wirtschaftsinformatik – Was ist das?</a:t>
            </a:r>
          </a:p>
        </p:txBody>
      </p:sp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0"/>
            <a:ext cx="3131840" cy="91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9118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07468" y="1688552"/>
            <a:ext cx="7260875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Elektrotechnische Systeme analysieren und technisch bewerten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Einfache IT-Systeme bereitstellen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Informationstechnische Systeme vernetzen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Datenbanken erstellen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Automatisierung von technischen Prozessen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Grundlegende Methoden der Programmentwicklung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Betriebssysteme installieren und konfigurieren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Geschäftsprozesse darstellen und optimieren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Betriebswirtschaftliche Grundlagen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7468" y="593586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Wichtig: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 werden keine Vorkenntnisse benötigt, aber es wird ein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Interesse an der Wirtschaft und Informatik vorausgesetzt!</a:t>
            </a:r>
          </a:p>
        </p:txBody>
      </p:sp>
    </p:spTree>
    <p:extLst>
      <p:ext uri="{BB962C8B-B14F-4D97-AF65-F5344CB8AC3E}">
        <p14:creationId xmlns:p14="http://schemas.microsoft.com/office/powerpoint/2010/main" val="343057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34000">
              <a:schemeClr val="bg1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99125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Beispiel für Programmierung</a:t>
            </a:r>
          </a:p>
        </p:txBody>
      </p:sp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0"/>
            <a:ext cx="3131840" cy="91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9118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24933" r="19292" b="16203"/>
          <a:stretch/>
        </p:blipFill>
        <p:spPr bwMode="auto">
          <a:xfrm>
            <a:off x="0" y="1916832"/>
            <a:ext cx="6547587" cy="452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38CC0AC1-2DB8-4656-863F-886CD41A07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6601" r="14563" b="22000"/>
          <a:stretch/>
        </p:blipFill>
        <p:spPr>
          <a:xfrm>
            <a:off x="6012160" y="2780928"/>
            <a:ext cx="3024336" cy="17330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85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34000">
              <a:schemeClr val="bg1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99125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Beispiel für Netzwerktechnik</a:t>
            </a:r>
          </a:p>
        </p:txBody>
      </p:sp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0"/>
            <a:ext cx="3131840" cy="91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9118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 descr="http://www.herr-rau.de/wordpress/archiv/filius_MainFrame500pix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4" y="1628800"/>
            <a:ext cx="6754812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16" y="4797153"/>
            <a:ext cx="3357763" cy="17767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208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33000">
              <a:schemeClr val="bg1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99125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Beispiel für Automatisierungstechnik</a:t>
            </a:r>
          </a:p>
        </p:txBody>
      </p:sp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0"/>
            <a:ext cx="3131840" cy="91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9118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http://www.tutorials-raspberrypi.de/wp-content/uploads/2014/03/20140325_2103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7" b="6678"/>
          <a:stretch/>
        </p:blipFill>
        <p:spPr bwMode="auto">
          <a:xfrm>
            <a:off x="4389140" y="1739069"/>
            <a:ext cx="2448272" cy="2180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ise.de/themenseite/02/9/5/1/0/6/0/rgb_ct1612Raspberry_74014-frei_kha-031d4a82c2868e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3" y="3501008"/>
            <a:ext cx="2304256" cy="17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 descr="Ein Bild, das Text, Person, computer, Mann enthält.&#10;&#10;Automatisch generierte Beschreibung">
            <a:extLst>
              <a:ext uri="{FF2B5EF4-FFF2-40B4-BE49-F238E27FC236}">
                <a16:creationId xmlns:a16="http://schemas.microsoft.com/office/drawing/2014/main" id="{AB138050-0EAC-4402-BD91-E9C2CA55F5C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0" t="13105" r="7147" b="22656"/>
          <a:stretch/>
        </p:blipFill>
        <p:spPr bwMode="auto">
          <a:xfrm>
            <a:off x="4250804" y="4328603"/>
            <a:ext cx="3522712" cy="1828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120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100000">
              <a:schemeClr val="bg2"/>
            </a:gs>
            <a:gs pos="83000">
              <a:schemeClr val="bg1"/>
            </a:gs>
            <a:gs pos="4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4" t="29086" r="32480" b="29830"/>
          <a:stretch/>
        </p:blipFill>
        <p:spPr bwMode="auto">
          <a:xfrm>
            <a:off x="3078088" y="2806651"/>
            <a:ext cx="2588946" cy="16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Grafik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 bwMode="auto">
          <a:xfrm>
            <a:off x="6012160" y="10196"/>
            <a:ext cx="313184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0"/>
            <a:ext cx="6156176" cy="9118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5827576" y="3541576"/>
            <a:ext cx="5877272" cy="75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95536" y="99125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Wirtschaftsinformatik – Ein Beispiel</a:t>
            </a:r>
          </a:p>
        </p:txBody>
      </p:sp>
      <p:sp>
        <p:nvSpPr>
          <p:cNvPr id="3" name="Rechteck 2"/>
          <p:cNvSpPr/>
          <p:nvPr/>
        </p:nvSpPr>
        <p:spPr>
          <a:xfrm>
            <a:off x="486731" y="1477531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dieser Fachrichtung nutzt Du Deine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IT-Kenntnisse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um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wirtschaftliche Prozesse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Unternehmen zu optimieren und Probleme zu lösen. </a:t>
            </a:r>
          </a:p>
        </p:txBody>
      </p:sp>
      <p:pic>
        <p:nvPicPr>
          <p:cNvPr id="2053" name="Picture 5" descr="Bildergebnis für Programmcod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9"/>
          <a:stretch/>
        </p:blipFill>
        <p:spPr bwMode="auto">
          <a:xfrm>
            <a:off x="3022157" y="4653136"/>
            <a:ext cx="2826568" cy="19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gende mit Pfeil nach links 8"/>
          <p:cNvSpPr/>
          <p:nvPr/>
        </p:nvSpPr>
        <p:spPr>
          <a:xfrm>
            <a:off x="5508104" y="2899353"/>
            <a:ext cx="2592288" cy="141933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94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Was muss ein Verkäufer bei einem Sachmangel machen? </a:t>
            </a:r>
            <a:endParaRPr lang="de-DE" dirty="0"/>
          </a:p>
        </p:txBody>
      </p:sp>
      <p:sp>
        <p:nvSpPr>
          <p:cNvPr id="10" name="Legende mit Pfeil nach rechts 9"/>
          <p:cNvSpPr/>
          <p:nvPr/>
        </p:nvSpPr>
        <p:spPr>
          <a:xfrm>
            <a:off x="492064" y="2780928"/>
            <a:ext cx="2783792" cy="16561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07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Wie kann die Nachbesserung eines Sachmangels im Unternehmen gesteuert werden?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238069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Bildschirmpräsentation (4:3)</PresentationFormat>
  <Paragraphs>146</Paragraphs>
  <Slides>17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Monotype Sorts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Network10 Schulen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Gombert, Michael</dc:creator>
  <cp:lastModifiedBy>Hess, Dominic</cp:lastModifiedBy>
  <cp:revision>93</cp:revision>
  <cp:lastPrinted>2019-08-19T11:06:55Z</cp:lastPrinted>
  <dcterms:created xsi:type="dcterms:W3CDTF">2016-09-16T08:04:12Z</dcterms:created>
  <dcterms:modified xsi:type="dcterms:W3CDTF">2022-11-28T16:10:18Z</dcterms:modified>
</cp:coreProperties>
</file>